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72"/>
  </p:notesMasterIdLst>
  <p:handoutMasterIdLst>
    <p:handoutMasterId r:id="rId173"/>
  </p:handoutMasterIdLst>
  <p:sldIdLst>
    <p:sldId id="319" r:id="rId2"/>
    <p:sldId id="1632" r:id="rId3"/>
    <p:sldId id="1664" r:id="rId4"/>
    <p:sldId id="1665" r:id="rId5"/>
    <p:sldId id="308" r:id="rId6"/>
    <p:sldId id="1666" r:id="rId7"/>
    <p:sldId id="1667" r:id="rId8"/>
    <p:sldId id="1668" r:id="rId9"/>
    <p:sldId id="1669" r:id="rId10"/>
    <p:sldId id="1670" r:id="rId11"/>
    <p:sldId id="1671" r:id="rId12"/>
    <p:sldId id="1677" r:id="rId13"/>
    <p:sldId id="1678" r:id="rId14"/>
    <p:sldId id="1679" r:id="rId15"/>
    <p:sldId id="1680" r:id="rId16"/>
    <p:sldId id="1687" r:id="rId17"/>
    <p:sldId id="1421" r:id="rId18"/>
    <p:sldId id="1681" r:id="rId19"/>
    <p:sldId id="1682" r:id="rId20"/>
    <p:sldId id="1634" r:id="rId21"/>
    <p:sldId id="1633" r:id="rId22"/>
    <p:sldId id="1683" r:id="rId23"/>
    <p:sldId id="1684" r:id="rId24"/>
    <p:sldId id="1635" r:id="rId25"/>
    <p:sldId id="1685" r:id="rId26"/>
    <p:sldId id="1686" r:id="rId27"/>
    <p:sldId id="1672" r:id="rId28"/>
    <p:sldId id="1673" r:id="rId29"/>
    <p:sldId id="1674" r:id="rId30"/>
    <p:sldId id="1636" r:id="rId31"/>
    <p:sldId id="1675" r:id="rId32"/>
    <p:sldId id="1676" r:id="rId33"/>
    <p:sldId id="1688" r:id="rId34"/>
    <p:sldId id="1689" r:id="rId35"/>
    <p:sldId id="1690" r:id="rId36"/>
    <p:sldId id="1691" r:id="rId37"/>
    <p:sldId id="1692" r:id="rId38"/>
    <p:sldId id="1693" r:id="rId39"/>
    <p:sldId id="1694" r:id="rId40"/>
    <p:sldId id="1696" r:id="rId41"/>
    <p:sldId id="1698" r:id="rId42"/>
    <p:sldId id="1637" r:id="rId43"/>
    <p:sldId id="1638" r:id="rId44"/>
    <p:sldId id="1697" r:id="rId45"/>
    <p:sldId id="1699" r:id="rId46"/>
    <p:sldId id="1700" r:id="rId47"/>
    <p:sldId id="1701" r:id="rId48"/>
    <p:sldId id="1702" r:id="rId49"/>
    <p:sldId id="1703" r:id="rId50"/>
    <p:sldId id="1714" r:id="rId51"/>
    <p:sldId id="1639" r:id="rId52"/>
    <p:sldId id="1704" r:id="rId53"/>
    <p:sldId id="1705" r:id="rId54"/>
    <p:sldId id="1706" r:id="rId55"/>
    <p:sldId id="1707" r:id="rId56"/>
    <p:sldId id="1708" r:id="rId57"/>
    <p:sldId id="1709" r:id="rId58"/>
    <p:sldId id="1710" r:id="rId59"/>
    <p:sldId id="1711" r:id="rId60"/>
    <p:sldId id="1715" r:id="rId61"/>
    <p:sldId id="1640" r:id="rId62"/>
    <p:sldId id="1712" r:id="rId63"/>
    <p:sldId id="1716" r:id="rId64"/>
    <p:sldId id="1717" r:id="rId65"/>
    <p:sldId id="1718" r:id="rId66"/>
    <p:sldId id="1719" r:id="rId67"/>
    <p:sldId id="1720" r:id="rId68"/>
    <p:sldId id="1721" r:id="rId69"/>
    <p:sldId id="1722" r:id="rId70"/>
    <p:sldId id="1729" r:id="rId71"/>
    <p:sldId id="1422" r:id="rId72"/>
    <p:sldId id="1641" r:id="rId73"/>
    <p:sldId id="1724" r:id="rId74"/>
    <p:sldId id="1730" r:id="rId75"/>
    <p:sldId id="1731" r:id="rId76"/>
    <p:sldId id="1642" r:id="rId77"/>
    <p:sldId id="1732" r:id="rId78"/>
    <p:sldId id="1733" r:id="rId79"/>
    <p:sldId id="1734" r:id="rId80"/>
    <p:sldId id="1725" r:id="rId81"/>
    <p:sldId id="1726" r:id="rId82"/>
    <p:sldId id="1735" r:id="rId83"/>
    <p:sldId id="1727" r:id="rId84"/>
    <p:sldId id="1728" r:id="rId85"/>
    <p:sldId id="1736" r:id="rId86"/>
    <p:sldId id="1741" r:id="rId87"/>
    <p:sldId id="1737" r:id="rId88"/>
    <p:sldId id="1738" r:id="rId89"/>
    <p:sldId id="1739" r:id="rId90"/>
    <p:sldId id="1740" r:id="rId91"/>
    <p:sldId id="1713" r:id="rId92"/>
    <p:sldId id="1643" r:id="rId93"/>
    <p:sldId id="1742" r:id="rId94"/>
    <p:sldId id="1743" r:id="rId95"/>
    <p:sldId id="1744" r:id="rId96"/>
    <p:sldId id="1745" r:id="rId97"/>
    <p:sldId id="1746" r:id="rId98"/>
    <p:sldId id="1747" r:id="rId99"/>
    <p:sldId id="1748" r:id="rId100"/>
    <p:sldId id="1749" r:id="rId101"/>
    <p:sldId id="1752" r:id="rId102"/>
    <p:sldId id="1750" r:id="rId103"/>
    <p:sldId id="1753" r:id="rId104"/>
    <p:sldId id="1754" r:id="rId105"/>
    <p:sldId id="1755" r:id="rId106"/>
    <p:sldId id="1756" r:id="rId107"/>
    <p:sldId id="1757" r:id="rId108"/>
    <p:sldId id="1751" r:id="rId109"/>
    <p:sldId id="1423" r:id="rId110"/>
    <p:sldId id="1644" r:id="rId111"/>
    <p:sldId id="1758" r:id="rId112"/>
    <p:sldId id="1759" r:id="rId113"/>
    <p:sldId id="1760" r:id="rId114"/>
    <p:sldId id="1761" r:id="rId115"/>
    <p:sldId id="1762" r:id="rId116"/>
    <p:sldId id="1645" r:id="rId117"/>
    <p:sldId id="1763" r:id="rId118"/>
    <p:sldId id="1646" r:id="rId119"/>
    <p:sldId id="1764" r:id="rId120"/>
    <p:sldId id="1765" r:id="rId121"/>
    <p:sldId id="1767" r:id="rId122"/>
    <p:sldId id="1647" r:id="rId123"/>
    <p:sldId id="1768" r:id="rId124"/>
    <p:sldId id="1648" r:id="rId125"/>
    <p:sldId id="1769" r:id="rId126"/>
    <p:sldId id="1777" r:id="rId127"/>
    <p:sldId id="1649" r:id="rId128"/>
    <p:sldId id="1650" r:id="rId129"/>
    <p:sldId id="1770" r:id="rId130"/>
    <p:sldId id="1771" r:id="rId131"/>
    <p:sldId id="1651" r:id="rId132"/>
    <p:sldId id="1772" r:id="rId133"/>
    <p:sldId id="1773" r:id="rId134"/>
    <p:sldId id="1774" r:id="rId135"/>
    <p:sldId id="1778" r:id="rId136"/>
    <p:sldId id="1775" r:id="rId137"/>
    <p:sldId id="1652" r:id="rId138"/>
    <p:sldId id="1776" r:id="rId139"/>
    <p:sldId id="1653" r:id="rId140"/>
    <p:sldId id="1766" r:id="rId141"/>
    <p:sldId id="1779" r:id="rId142"/>
    <p:sldId id="1654" r:id="rId143"/>
    <p:sldId id="1780" r:id="rId144"/>
    <p:sldId id="1781" r:id="rId145"/>
    <p:sldId id="1782" r:id="rId146"/>
    <p:sldId id="1783" r:id="rId147"/>
    <p:sldId id="1655" r:id="rId148"/>
    <p:sldId id="1788" r:id="rId149"/>
    <p:sldId id="1656" r:id="rId150"/>
    <p:sldId id="1657" r:id="rId151"/>
    <p:sldId id="1784" r:id="rId152"/>
    <p:sldId id="1658" r:id="rId153"/>
    <p:sldId id="1785" r:id="rId154"/>
    <p:sldId id="1786" r:id="rId155"/>
    <p:sldId id="1659" r:id="rId156"/>
    <p:sldId id="1787" r:id="rId157"/>
    <p:sldId id="1789" r:id="rId158"/>
    <p:sldId id="1660" r:id="rId159"/>
    <p:sldId id="1790" r:id="rId160"/>
    <p:sldId id="1791" r:id="rId161"/>
    <p:sldId id="1661" r:id="rId162"/>
    <p:sldId id="1792" r:id="rId163"/>
    <p:sldId id="1662" r:id="rId164"/>
    <p:sldId id="1793" r:id="rId165"/>
    <p:sldId id="1663" r:id="rId166"/>
    <p:sldId id="1794" r:id="rId167"/>
    <p:sldId id="1799" r:id="rId168"/>
    <p:sldId id="1795" r:id="rId169"/>
    <p:sldId id="1796" r:id="rId170"/>
    <p:sldId id="1800" r:id="rId171"/>
  </p:sldIdLst>
  <p:sldSz cx="9144000" cy="6858000" type="screen4x3"/>
  <p:notesSz cx="6858000" cy="9144000"/>
  <p:custDataLst>
    <p:tags r:id="rId1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5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4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2023-09-01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8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98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71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7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14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9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预测方法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package" Target="../embeddings/Microsoft_Word_Document107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1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4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0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5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4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package" Target="../embeddings/Microsoft_Word_Document68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3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15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582140" y="2719977"/>
            <a:ext cx="2544252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预测方法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384077"/>
              </p:ext>
            </p:extLst>
          </p:nvPr>
        </p:nvGraphicFramePr>
        <p:xfrm>
          <a:off x="530225" y="808038"/>
          <a:ext cx="77787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8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688095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DF730E-D84F-438C-A202-A7E5D3745BD9}"/>
              </a:ext>
            </a:extLst>
          </p:cNvPr>
          <p:cNvSpPr txBox="1"/>
          <p:nvPr/>
        </p:nvSpPr>
        <p:spPr>
          <a:xfrm>
            <a:off x="411479" y="938574"/>
            <a:ext cx="80793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编写如下的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 p=sym(p);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a=[p'-eye(3);ones(1,3)];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的系数矩阵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b=[zeros(3,1);1];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构造方程组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ax=b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的常数项列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p_limit=a\b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求方程组的解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902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685618"/>
              </p:ext>
            </p:extLst>
          </p:nvPr>
        </p:nvGraphicFramePr>
        <p:xfrm>
          <a:off x="570775" y="680901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0775" y="680901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AE860D3-0B4B-4BEC-BBA9-78BEA1E14888}"/>
              </a:ext>
            </a:extLst>
          </p:cNvPr>
          <p:cNvSpPr txBox="1"/>
          <p:nvPr/>
        </p:nvSpPr>
        <p:spPr>
          <a:xfrm>
            <a:off x="711926" y="2244860"/>
            <a:ext cx="78612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format rat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p=[0.8 0.1 0.1;0.5 0.1 0.4;0.5 0.3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[v,d]=eigs(p',1)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求最大特征值及对应的特征向量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p=v/sum(v)  %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把最大特征值对应的特征向量化成概率向量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 %</a:t>
            </a:r>
            <a:r>
              <a:rPr lang="zh-CN" altLang="zh-CN" sz="2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恢复到短小数的显示格式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411610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695774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2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37318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7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30197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8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048717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9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16595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11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354831"/>
              </p:ext>
            </p:extLst>
          </p:nvPr>
        </p:nvGraphicFramePr>
        <p:xfrm>
          <a:off x="530225" y="808038"/>
          <a:ext cx="8202613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86010" imgH="4755013" progId="Word.Document.12">
                  <p:embed/>
                </p:oleObj>
              </mc:Choice>
              <mc:Fallback>
                <p:oleObj name="Document" r:id="rId2" imgW="8586010" imgH="47550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8202613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530003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5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15.4.1  </a:t>
            </a:r>
            <a:r>
              <a:rPr lang="zh-CN" altLang="zh-CN" sz="4200" b="1">
                <a:solidFill>
                  <a:srgbClr val="319095"/>
                </a:solidFill>
              </a:rPr>
              <a:t>平稳性</a:t>
            </a:r>
            <a:r>
              <a:rPr lang="en-US" altLang="zh-CN" sz="4200" b="1">
                <a:solidFill>
                  <a:srgbClr val="319095"/>
                </a:solidFill>
              </a:rPr>
              <a:t>Daniel</a:t>
            </a:r>
            <a:r>
              <a:rPr lang="zh-CN" altLang="zh-CN" sz="4200" b="1">
                <a:solidFill>
                  <a:srgbClr val="319095"/>
                </a:solidFill>
              </a:rPr>
              <a:t>检验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548988"/>
              </p:ext>
            </p:extLst>
          </p:nvPr>
        </p:nvGraphicFramePr>
        <p:xfrm>
          <a:off x="490538" y="1497013"/>
          <a:ext cx="8083550" cy="447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27856" progId="Word.Document.12">
                  <p:embed/>
                </p:oleObj>
              </mc:Choice>
              <mc:Fallback>
                <p:oleObj name="Document" r:id="rId2" imgW="8153322" imgH="45278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447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0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957971"/>
              </p:ext>
            </p:extLst>
          </p:nvPr>
        </p:nvGraphicFramePr>
        <p:xfrm>
          <a:off x="530225" y="808038"/>
          <a:ext cx="7778750" cy="340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40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56422"/>
              </p:ext>
            </p:extLst>
          </p:nvPr>
        </p:nvGraphicFramePr>
        <p:xfrm>
          <a:off x="528638" y="806450"/>
          <a:ext cx="7721600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5495893" progId="Word.Document.12">
                  <p:embed/>
                </p:oleObj>
              </mc:Choice>
              <mc:Fallback>
                <p:oleObj name="Document" r:id="rId2" imgW="8137152" imgH="54958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638" y="806450"/>
                        <a:ext cx="7721600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52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612279"/>
              </p:ext>
            </p:extLst>
          </p:nvPr>
        </p:nvGraphicFramePr>
        <p:xfrm>
          <a:off x="530225" y="808038"/>
          <a:ext cx="7778750" cy="360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2493" progId="Word.Document.12">
                  <p:embed/>
                </p:oleObj>
              </mc:Choice>
              <mc:Fallback>
                <p:oleObj name="Document" r:id="rId2" imgW="8129635" imgH="37724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60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3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6280"/>
              </p:ext>
            </p:extLst>
          </p:nvPr>
        </p:nvGraphicFramePr>
        <p:xfrm>
          <a:off x="682625" y="755787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36643" progId="Word.Document.12">
                  <p:embed/>
                </p:oleObj>
              </mc:Choice>
              <mc:Fallback>
                <p:oleObj name="Document" r:id="rId2" imgW="8129635" imgH="59366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755787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8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906652"/>
              </p:ext>
            </p:extLst>
          </p:nvPr>
        </p:nvGraphicFramePr>
        <p:xfrm>
          <a:off x="530225" y="808038"/>
          <a:ext cx="7778750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1052" progId="Word.Document.12">
                  <p:embed/>
                </p:oleObj>
              </mc:Choice>
              <mc:Fallback>
                <p:oleObj name="Document" r:id="rId2" imgW="8129635" imgH="48610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1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15.4.2  </a:t>
            </a:r>
            <a:r>
              <a:rPr lang="zh-CN" altLang="zh-CN" sz="4200" b="1">
                <a:solidFill>
                  <a:srgbClr val="319095"/>
                </a:solidFill>
              </a:rPr>
              <a:t>税收收入</a:t>
            </a:r>
            <a:r>
              <a:rPr lang="en-US" altLang="zh-CN" sz="4200" b="1">
                <a:solidFill>
                  <a:srgbClr val="319095"/>
                </a:solidFill>
              </a:rPr>
              <a:t>AR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491348"/>
              </p:ext>
            </p:extLst>
          </p:nvPr>
        </p:nvGraphicFramePr>
        <p:xfrm>
          <a:off x="384175" y="2081213"/>
          <a:ext cx="8162925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35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0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732562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56602"/>
              </p:ext>
            </p:extLst>
          </p:nvPr>
        </p:nvGraphicFramePr>
        <p:xfrm>
          <a:off x="503238" y="1630363"/>
          <a:ext cx="8083550" cy="481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860691" progId="Word.Document.12">
                  <p:embed/>
                </p:oleObj>
              </mc:Choice>
              <mc:Fallback>
                <p:oleObj name="Document" r:id="rId2" imgW="8153322" imgH="486069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81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模型的构建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5978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7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716064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92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1734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8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914388"/>
              </p:ext>
            </p:extLst>
          </p:nvPr>
        </p:nvGraphicFramePr>
        <p:xfrm>
          <a:off x="530225" y="808038"/>
          <a:ext cx="777875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84988" progId="Word.Document.12">
                  <p:embed/>
                </p:oleObj>
              </mc:Choice>
              <mc:Fallback>
                <p:oleObj name="Document" r:id="rId2" imgW="8129635" imgH="3184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3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12613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7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25488"/>
              </p:ext>
            </p:extLst>
          </p:nvPr>
        </p:nvGraphicFramePr>
        <p:xfrm>
          <a:off x="530225" y="808038"/>
          <a:ext cx="777875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09653" progId="Word.Document.12">
                  <p:embed/>
                </p:oleObj>
              </mc:Choice>
              <mc:Fallback>
                <p:oleObj name="Document" r:id="rId2" imgW="8129635" imgH="54096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12165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zh-CN" sz="3600" b="1">
                <a:solidFill>
                  <a:srgbClr val="0293B8"/>
                </a:solidFill>
              </a:rPr>
              <a:t>模型的拓展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41775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46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272564-72A8-4F75-A29B-51F3A3A8BB81}"/>
              </a:ext>
            </a:extLst>
          </p:cNvPr>
          <p:cNvSpPr txBox="1"/>
          <p:nvPr/>
        </p:nvSpPr>
        <p:spPr>
          <a:xfrm>
            <a:off x="137159" y="682012"/>
            <a:ext cx="819694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a=[15.2	 15.9	18.7	22.4	26.9	28.3	30.5 ...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33.8	 40.4	50.7	58	    66.7	81.2	83.4];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Rt=tiedrank(a)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求原始时间序列的秩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n=length(a); t=1:n;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Qs=1-6/(n*(n^2-1))*sum((t-Rt).^2)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Qs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T=Qs*sqrt(n-2)/sqrt(1-Qs^2)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统计量的值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t_0=tinv(0.975,n-2)  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计算上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alpha/2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分位数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b=diff(a); 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求原始时间序列的一阶差分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m=ar(b,2,'ls')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利用最小二乘法估计模型的参数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bhat=predict(m,b')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第二个参数必须为列向量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bhat(end+1)=forecast(m,b',1)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个预测值，第二个参数必须为列向量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ahat=[a(1), a+bhat']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求原始数据的预测值，并计算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t=15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delta=abs((ahat(1:end-1)-a)./a)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计算原始数据预测的相对误差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writematrix(ahat, 'anli15_1.xlsx')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writematrix(delta,'anli15_1.xlsx', 'Sheet', 1, 'Range', 'A3')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8675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插值与拟合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5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15.5.1  </a:t>
            </a:r>
            <a:r>
              <a:rPr lang="zh-CN" altLang="zh-CN" sz="4200" b="1">
                <a:solidFill>
                  <a:srgbClr val="319095"/>
                </a:solidFill>
              </a:rPr>
              <a:t>导弹运动轨迹问题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176688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766546" progId="Word.Document.12">
                  <p:embed/>
                </p:oleObj>
              </mc:Choice>
              <mc:Fallback>
                <p:oleObj name="Document" r:id="rId3" imgW="8548607" imgH="376654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348884"/>
              </p:ext>
            </p:extLst>
          </p:nvPr>
        </p:nvGraphicFramePr>
        <p:xfrm>
          <a:off x="530225" y="808038"/>
          <a:ext cx="777875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8745" progId="Word.Document.12">
                  <p:embed/>
                </p:oleObj>
              </mc:Choice>
              <mc:Fallback>
                <p:oleObj name="Document" r:id="rId2" imgW="8129635" imgH="54287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8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55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20181"/>
              </p:ext>
            </p:extLst>
          </p:nvPr>
        </p:nvGraphicFramePr>
        <p:xfrm>
          <a:off x="530225" y="808038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41798" progId="Word.Document.12">
                  <p:embed/>
                </p:oleObj>
              </mc:Choice>
              <mc:Fallback>
                <p:oleObj name="Document" r:id="rId2" imgW="8129635" imgH="654179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89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50866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4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26182"/>
              </p:ext>
            </p:extLst>
          </p:nvPr>
        </p:nvGraphicFramePr>
        <p:xfrm>
          <a:off x="530225" y="1525860"/>
          <a:ext cx="8083550" cy="515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206134" progId="Word.Document.12">
                  <p:embed/>
                </p:oleObj>
              </mc:Choice>
              <mc:Fallback>
                <p:oleObj name="Document" r:id="rId2" imgW="8153322" imgH="5206134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525860"/>
                        <a:ext cx="8083550" cy="5154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模型的</a:t>
            </a:r>
            <a:r>
              <a:rPr lang="zh-CN" altLang="en-US" sz="3600" b="1">
                <a:solidFill>
                  <a:srgbClr val="0293B8"/>
                </a:solidFill>
              </a:rPr>
              <a:t>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265974"/>
              </p:ext>
            </p:extLst>
          </p:nvPr>
        </p:nvGraphicFramePr>
        <p:xfrm>
          <a:off x="517162" y="1134609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7162" y="1134609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9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222053"/>
              </p:ext>
            </p:extLst>
          </p:nvPr>
        </p:nvGraphicFramePr>
        <p:xfrm>
          <a:off x="530225" y="808038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884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648694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6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1F05DE-07A6-4522-A81B-C42B57D1BDA7}"/>
              </a:ext>
            </a:extLst>
          </p:cNvPr>
          <p:cNvSpPr txBox="1"/>
          <p:nvPr/>
        </p:nvSpPr>
        <p:spPr>
          <a:xfrm>
            <a:off x="202473" y="705624"/>
            <a:ext cx="811856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syms x y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z positive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由于导弹在空中，定义符号变量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format long g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长小数的数据显示格式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a=load('data15_11.txt');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全部数据保存到文本文件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data15_11.txt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d=a(:,[2:end]);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个测距仪到观测点的距离，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的第一列为时间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n=size(a,1); sol=[]; %sol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为保存观测点坐标的矩阵，这里初始化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i=1:n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eq1=x^2+y^2+z^2-d(i,1)^2;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定义非线性方程组的符号方程左端项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eq2=x^2+(y-4500)^2+z^2-d(i,2)^2;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eq3=(x+2000)^2+(y-1500)^2+z^2-d(i,3)^2;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[xx,yy,zz]=solve(eq1,eq2,eq3);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x,y,z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的符号解。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sol=[sol;double([xx,yy,zz])];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数据类型转换，符号数据无法直接插值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显示求得的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10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个点的坐标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pp1=csape(a(:,1),sol(:,1))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xishu1=pp1.coefs(end,:)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pp2=csape(a(:,1),sol(:,2))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xishu2=pp2.coefs(end,:)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最后一个区间的三次样条函数的系数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pp3=csape(a(:,1),sol(:,3))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的插值函数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xishu3=pp3.coefs(end,:)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显示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z(t)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最后一个区间的三次样条函数的系数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314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19527"/>
              </p:ext>
            </p:extLst>
          </p:nvPr>
        </p:nvGraphicFramePr>
        <p:xfrm>
          <a:off x="477838" y="622300"/>
          <a:ext cx="7778750" cy="359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622300"/>
                        <a:ext cx="7778750" cy="359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49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15.5.2  </a:t>
            </a:r>
            <a:r>
              <a:rPr lang="zh-CN" altLang="zh-CN" sz="4200" b="1">
                <a:solidFill>
                  <a:srgbClr val="319095"/>
                </a:solidFill>
              </a:rPr>
              <a:t>录像机计数器的用途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546610"/>
              </p:ext>
            </p:extLst>
          </p:nvPr>
        </p:nvGraphicFramePr>
        <p:xfrm>
          <a:off x="382588" y="2074863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074863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问题的提出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7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841524"/>
              </p:ext>
            </p:extLst>
          </p:nvPr>
        </p:nvGraphicFramePr>
        <p:xfrm>
          <a:off x="530225" y="808038"/>
          <a:ext cx="777875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96544" progId="Word.Document.12">
                  <p:embed/>
                </p:oleObj>
              </mc:Choice>
              <mc:Fallback>
                <p:oleObj name="Document" r:id="rId2" imgW="8129635" imgH="3996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81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517692"/>
              </p:ext>
            </p:extLst>
          </p:nvPr>
        </p:nvGraphicFramePr>
        <p:xfrm>
          <a:off x="530225" y="1418571"/>
          <a:ext cx="8083550" cy="568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748972" progId="Word.Document.12">
                  <p:embed/>
                </p:oleObj>
              </mc:Choice>
              <mc:Fallback>
                <p:oleObj name="Document" r:id="rId2" imgW="8153322" imgH="574897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1418571"/>
                        <a:ext cx="8083550" cy="568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问题分析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3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53101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62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201319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52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75291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91852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166249"/>
              </p:ext>
            </p:extLst>
          </p:nvPr>
        </p:nvGraphicFramePr>
        <p:xfrm>
          <a:off x="556351" y="493712"/>
          <a:ext cx="7778750" cy="587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351" y="493712"/>
                        <a:ext cx="7778750" cy="587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9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551537"/>
              </p:ext>
            </p:extLst>
          </p:nvPr>
        </p:nvGraphicFramePr>
        <p:xfrm>
          <a:off x="682625" y="871537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871537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35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792515"/>
              </p:ext>
            </p:extLst>
          </p:nvPr>
        </p:nvGraphicFramePr>
        <p:xfrm>
          <a:off x="682625" y="507592"/>
          <a:ext cx="7778750" cy="605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43681" progId="Word.Document.12">
                  <p:embed/>
                </p:oleObj>
              </mc:Choice>
              <mc:Fallback>
                <p:oleObj name="Document" r:id="rId2" imgW="8129635" imgH="63436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507592"/>
                        <a:ext cx="7778750" cy="605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7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024870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1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921261"/>
              </p:ext>
            </p:extLst>
          </p:nvPr>
        </p:nvGraphicFramePr>
        <p:xfrm>
          <a:off x="384870" y="1600200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600200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4.</a:t>
            </a:r>
            <a:r>
              <a:rPr lang="zh-CN" altLang="en-US" sz="3600" b="1">
                <a:solidFill>
                  <a:srgbClr val="0293B8"/>
                </a:solidFill>
              </a:rPr>
              <a:t>模型建立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9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EE9E89-6091-4D05-A528-ADE17C22387C}"/>
              </a:ext>
            </a:extLst>
          </p:cNvPr>
          <p:cNvSpPr txBox="1"/>
          <p:nvPr/>
        </p:nvSpPr>
        <p:spPr>
          <a:xfrm>
            <a:off x="0" y="1377353"/>
            <a:ext cx="86280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format long g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a=load('data15_12.txt');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把表中的全部数据保存到文本文件中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t=a([1,3],:)'; t=t(:);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提取时间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数据，并变成列向量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n=a([2,4],:)'; n=n(:);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提取计算器读数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的数据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xishu=[n.^2,n];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构造系数阵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ab=xishu\t, n0=4450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T=ab(1)*n0^2+ab(2)*n0, format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计算对应时间，并恢复短小数显示格式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043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51659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5.</a:t>
            </a:r>
            <a:r>
              <a:rPr lang="zh-CN" altLang="en-US" sz="3600" b="1">
                <a:solidFill>
                  <a:srgbClr val="0293B8"/>
                </a:solidFill>
              </a:rPr>
              <a:t>模型的求解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871407"/>
              </p:ext>
            </p:extLst>
          </p:nvPr>
        </p:nvGraphicFramePr>
        <p:xfrm>
          <a:off x="543718" y="685800"/>
          <a:ext cx="805656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26116" imgH="5749150" progId="Word.Document.12">
                  <p:embed/>
                </p:oleObj>
              </mc:Choice>
              <mc:Fallback>
                <p:oleObj name="Document" r:id="rId2" imgW="8426116" imgH="57491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718" y="685800"/>
                        <a:ext cx="805656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9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11178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054422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9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15.6.1  BP</a:t>
            </a:r>
            <a:r>
              <a:rPr lang="zh-CN" altLang="zh-CN" sz="4200" b="1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325095"/>
              </p:ext>
            </p:extLst>
          </p:nvPr>
        </p:nvGraphicFramePr>
        <p:xfrm>
          <a:off x="384175" y="2081213"/>
          <a:ext cx="8162925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BP</a:t>
            </a:r>
            <a:r>
              <a:rPr lang="zh-CN" altLang="zh-CN" sz="3600" b="1">
                <a:solidFill>
                  <a:srgbClr val="0293B8"/>
                </a:solidFill>
              </a:rPr>
              <a:t>神经网络拓扑结构</a:t>
            </a:r>
          </a:p>
        </p:txBody>
      </p:sp>
    </p:spTree>
    <p:extLst>
      <p:ext uri="{BB962C8B-B14F-4D97-AF65-F5344CB8AC3E}">
        <p14:creationId xmlns:p14="http://schemas.microsoft.com/office/powerpoint/2010/main" val="6927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0523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1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56070"/>
              </p:ext>
            </p:extLst>
          </p:nvPr>
        </p:nvGraphicFramePr>
        <p:xfrm>
          <a:off x="490538" y="768350"/>
          <a:ext cx="777875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18851" progId="Word.Document.12">
                  <p:embed/>
                </p:oleObj>
              </mc:Choice>
              <mc:Fallback>
                <p:oleObj name="Document" r:id="rId2" imgW="8129635" imgH="45188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768350"/>
                        <a:ext cx="7778750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27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19673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BP</a:t>
            </a:r>
            <a:r>
              <a:rPr lang="zh-CN" altLang="zh-CN" sz="3600" b="1">
                <a:solidFill>
                  <a:srgbClr val="0293B8"/>
                </a:solidFill>
              </a:rPr>
              <a:t>神经网络训练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166986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876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8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740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15.6.2  RBF</a:t>
            </a:r>
            <a:r>
              <a:rPr lang="zh-CN" altLang="zh-CN" sz="4200" b="1">
                <a:solidFill>
                  <a:srgbClr val="319095"/>
                </a:solidFill>
              </a:rPr>
              <a:t>神经网络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60356"/>
              </p:ext>
            </p:extLst>
          </p:nvPr>
        </p:nvGraphicFramePr>
        <p:xfrm>
          <a:off x="384175" y="2081213"/>
          <a:ext cx="8162925" cy="45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757895" progId="Word.Document.12">
                  <p:embed/>
                </p:oleObj>
              </mc:Choice>
              <mc:Fallback>
                <p:oleObj name="Document" r:id="rId3" imgW="8548607" imgH="475789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175" y="2081213"/>
                        <a:ext cx="8162925" cy="45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网络结构</a:t>
            </a:r>
          </a:p>
        </p:txBody>
      </p:sp>
    </p:spTree>
    <p:extLst>
      <p:ext uri="{BB962C8B-B14F-4D97-AF65-F5344CB8AC3E}">
        <p14:creationId xmlns:p14="http://schemas.microsoft.com/office/powerpoint/2010/main" val="7817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1565"/>
              </p:ext>
            </p:extLst>
          </p:nvPr>
        </p:nvGraphicFramePr>
        <p:xfrm>
          <a:off x="530225" y="808038"/>
          <a:ext cx="7778750" cy="413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29380" progId="Word.Document.12">
                  <p:embed/>
                </p:oleObj>
              </mc:Choice>
              <mc:Fallback>
                <p:oleObj name="Document" r:id="rId2" imgW="8129635" imgH="4329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3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7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071A03-904C-4B37-85A1-8906EBA101C9}"/>
              </a:ext>
            </a:extLst>
          </p:cNvPr>
          <p:cNvSpPr txBox="1"/>
          <p:nvPr/>
        </p:nvSpPr>
        <p:spPr>
          <a:xfrm>
            <a:off x="447403" y="1024656"/>
            <a:ext cx="824919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7175" algn="just"/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求微分方程组数值解及画图的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dxy=@(t,x)[-0.0544*x(2)+54000*(t&gt;=0 &amp; t&lt;1)+...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6000*(t&gt;=2 &amp; t&lt;3)+13000*(t&gt;=5 &amp; t&lt;6)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-0.0106*x(1)];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定义微分方程组右端项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[t,xy]=ode45(dxy,[0:36],[0,21500])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subplot(211), plot(t,xy(:,1),'r*',t,xy(:,2),'gD')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时间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t'),  ylabel('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'), legend('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美军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','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日军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subplot(212),  plot(xy(:,1),xy(:,2))  %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画微分方程组的轨线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美军人数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x'),  ylabel('</a:t>
            </a:r>
            <a:r>
              <a:rPr lang="zh-CN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日军人数</a:t>
            </a:r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y')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813494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453715"/>
              </p:ext>
            </p:extLst>
          </p:nvPr>
        </p:nvGraphicFramePr>
        <p:xfrm>
          <a:off x="483393" y="615950"/>
          <a:ext cx="8177213" cy="624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67586" imgH="6529137" progId="Word.Document.12">
                  <p:embed/>
                </p:oleObj>
              </mc:Choice>
              <mc:Fallback>
                <p:oleObj name="Document" r:id="rId2" imgW="8567586" imgH="6529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3393" y="615950"/>
                        <a:ext cx="8177213" cy="624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1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850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RBF</a:t>
            </a:r>
            <a:r>
              <a:rPr lang="zh-CN" altLang="zh-CN" sz="3600" b="1">
                <a:solidFill>
                  <a:srgbClr val="0293B8"/>
                </a:solidFill>
              </a:rPr>
              <a:t>网络学习算法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66883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2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5501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15.6.3  </a:t>
            </a:r>
            <a:r>
              <a:rPr lang="zh-CN" altLang="zh-CN" sz="4200" b="1">
                <a:solidFill>
                  <a:srgbClr val="319095"/>
                </a:solidFill>
              </a:rPr>
              <a:t>基于神经网络的年径流预报实例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25198"/>
              </p:ext>
            </p:extLst>
          </p:nvPr>
        </p:nvGraphicFramePr>
        <p:xfrm>
          <a:off x="382588" y="2545130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2545130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897827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网络学习样本的建立</a:t>
            </a:r>
          </a:p>
        </p:txBody>
      </p:sp>
    </p:spTree>
    <p:extLst>
      <p:ext uri="{BB962C8B-B14F-4D97-AF65-F5344CB8AC3E}">
        <p14:creationId xmlns:p14="http://schemas.microsoft.com/office/powerpoint/2010/main" val="18060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738588"/>
              </p:ext>
            </p:extLst>
          </p:nvPr>
        </p:nvGraphicFramePr>
        <p:xfrm>
          <a:off x="491036" y="429215"/>
          <a:ext cx="7778750" cy="628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72776" progId="Word.Document.12">
                  <p:embed/>
                </p:oleObj>
              </mc:Choice>
              <mc:Fallback>
                <p:oleObj name="Document" r:id="rId2" imgW="8129635" imgH="6572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036" y="429215"/>
                        <a:ext cx="7778750" cy="628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25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62204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原始数据的预处理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03467"/>
              </p:ext>
            </p:extLst>
          </p:nvPr>
        </p:nvGraphicFramePr>
        <p:xfrm>
          <a:off x="530225" y="808038"/>
          <a:ext cx="77787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9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9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79464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网络的训练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149838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7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51609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91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C9A750-EF3B-46E9-94F6-CD7014D8B147}"/>
              </a:ext>
            </a:extLst>
          </p:cNvPr>
          <p:cNvSpPr txBox="1"/>
          <p:nvPr/>
        </p:nvSpPr>
        <p:spPr>
          <a:xfrm>
            <a:off x="280851" y="770773"/>
            <a:ext cx="82100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l"/>
            <a:r>
              <a:rPr lang="zh-CN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a=load('anli15_2.txt');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把表中的数据保存到纯文本文件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anli15_12.txt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a=a';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注意神经网络的数据格式，不要将转置关心搞错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P=a([1:4],[1:end-1]); [PN,PS1]=mapminmax(P);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自变量数据规格化到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T=a(5,[1:end-1]);  [TN,PS2]=mapminmax(T);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因变量数据规格化到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[-1,1]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net1=newrb(PN,TN)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x=a([1:4],end); xn=mapminmax('apply',x,PS1);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预测样本点自变量规格化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yn1=sim(net1,xn); y1=mapminmax('reverse',yn1,PS2)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delta1=abs(a(5,20)-y1)/a(5,20)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RBF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网络预测的相对误差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net2=feedforwardnet(4);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初始化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网络，隐含层的神经元取为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个（多次试验）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net2 = train(net2,PN,TN);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BP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网络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71183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yn2= net2(xn); y2=mapminmax('reverse',yn2,PS2)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求预测值，并把数据还原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18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013689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32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9321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8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398824" y="1126956"/>
            <a:ext cx="3020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74151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18121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741519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31569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38629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31569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灰色预测模型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292047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299108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292047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352546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359606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352546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时间序列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08E25C59-9872-4076-A23C-3019DC097F96}"/>
              </a:ext>
            </a:extLst>
          </p:cNvPr>
          <p:cNvSpPr txBox="1"/>
          <p:nvPr/>
        </p:nvSpPr>
        <p:spPr bwMode="auto">
          <a:xfrm>
            <a:off x="3604942" y="413097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616835-D794-43FD-AE4C-097C3C8E5637}"/>
              </a:ext>
            </a:extLst>
          </p:cNvPr>
          <p:cNvCxnSpPr/>
          <p:nvPr/>
        </p:nvCxnSpPr>
        <p:spPr>
          <a:xfrm>
            <a:off x="4483914" y="420157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E9DDB0A3-4F52-4666-8BC5-CF9244CA5686}"/>
              </a:ext>
            </a:extLst>
          </p:cNvPr>
          <p:cNvSpPr txBox="1"/>
          <p:nvPr/>
        </p:nvSpPr>
        <p:spPr bwMode="auto">
          <a:xfrm>
            <a:off x="4575182" y="413097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插值和拟合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56FEB545-D52B-476B-90F1-23EC25F26179}"/>
              </a:ext>
            </a:extLst>
          </p:cNvPr>
          <p:cNvSpPr txBox="1"/>
          <p:nvPr/>
        </p:nvSpPr>
        <p:spPr bwMode="auto">
          <a:xfrm>
            <a:off x="3609425" y="4775142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BBDF8E-BF19-4839-B2BD-74BFF14DC854}"/>
              </a:ext>
            </a:extLst>
          </p:cNvPr>
          <p:cNvCxnSpPr/>
          <p:nvPr/>
        </p:nvCxnSpPr>
        <p:spPr>
          <a:xfrm>
            <a:off x="4488397" y="484574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391C3DD2-A923-46BB-B79E-201B7D0D0E53}"/>
              </a:ext>
            </a:extLst>
          </p:cNvPr>
          <p:cNvSpPr txBox="1"/>
          <p:nvPr/>
        </p:nvSpPr>
        <p:spPr bwMode="auto">
          <a:xfrm>
            <a:off x="4579665" y="4775142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神经元网络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BEC508B8-66B6-4162-BAB2-E7CA55ABD22D}"/>
              </a:ext>
            </a:extLst>
          </p:cNvPr>
          <p:cNvSpPr txBox="1"/>
          <p:nvPr/>
        </p:nvSpPr>
        <p:spPr bwMode="auto">
          <a:xfrm>
            <a:off x="3618132" y="535862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FF0000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800" kern="0" dirty="0">
              <a:solidFill>
                <a:srgbClr val="FF0000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0E5134C-F46B-47FF-B41D-5B98D910E31C}"/>
              </a:ext>
            </a:extLst>
          </p:cNvPr>
          <p:cNvCxnSpPr/>
          <p:nvPr/>
        </p:nvCxnSpPr>
        <p:spPr>
          <a:xfrm>
            <a:off x="4497104" y="542922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101E5241-7596-47E4-91BD-FCFB6C5C6C98}"/>
              </a:ext>
            </a:extLst>
          </p:cNvPr>
          <p:cNvSpPr txBox="1"/>
          <p:nvPr/>
        </p:nvSpPr>
        <p:spPr bwMode="auto">
          <a:xfrm>
            <a:off x="4588372" y="535862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基于熵权法的评价方法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D333D536-CE33-4620-914D-42F9A7D57CCD}"/>
              </a:ext>
            </a:extLst>
          </p:cNvPr>
          <p:cNvSpPr txBox="1"/>
          <p:nvPr/>
        </p:nvSpPr>
        <p:spPr bwMode="auto">
          <a:xfrm>
            <a:off x="3626839" y="5942099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06CB7B-D8CD-435F-9F29-3B1E938E7930}"/>
              </a:ext>
            </a:extLst>
          </p:cNvPr>
          <p:cNvCxnSpPr/>
          <p:nvPr/>
        </p:nvCxnSpPr>
        <p:spPr>
          <a:xfrm>
            <a:off x="4505811" y="601270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3CCFB3E9-2B55-46C9-895B-30B997379975}"/>
              </a:ext>
            </a:extLst>
          </p:cNvPr>
          <p:cNvSpPr txBox="1"/>
          <p:nvPr/>
        </p:nvSpPr>
        <p:spPr bwMode="auto">
          <a:xfrm>
            <a:off x="4597079" y="5942099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4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0"/>
                            </p:stCondLst>
                            <p:childTnLst>
                              <p:par>
                                <p:cTn id="12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28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15.2.1</a:t>
            </a:r>
            <a:r>
              <a:rPr lang="en-US" altLang="zh-CN" b="1"/>
              <a:t>    </a:t>
            </a:r>
            <a:r>
              <a:rPr lang="en-US" altLang="zh-CN" sz="4200" b="1">
                <a:solidFill>
                  <a:srgbClr val="319095"/>
                </a:solidFill>
              </a:rPr>
              <a:t>GM(1,1)</a:t>
            </a:r>
            <a:r>
              <a:rPr lang="zh-CN" altLang="zh-CN" sz="4200" b="1">
                <a:solidFill>
                  <a:srgbClr val="319095"/>
                </a:solidFill>
              </a:rPr>
              <a:t>预测模型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577401"/>
              </p:ext>
            </p:extLst>
          </p:nvPr>
        </p:nvGraphicFramePr>
        <p:xfrm>
          <a:off x="490538" y="1497013"/>
          <a:ext cx="80835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0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193180"/>
              </p:ext>
            </p:extLst>
          </p:nvPr>
        </p:nvGraphicFramePr>
        <p:xfrm>
          <a:off x="659992" y="1490663"/>
          <a:ext cx="8083550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421540" progId="Word.Document.12">
                  <p:embed/>
                </p:oleObj>
              </mc:Choice>
              <mc:Fallback>
                <p:oleObj name="Document" r:id="rId2" imgW="8153322" imgH="5421540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9992" y="1490663"/>
                        <a:ext cx="8083550" cy="536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GM(1,1)</a:t>
            </a:r>
            <a:r>
              <a:rPr lang="zh-CN" altLang="zh-CN" sz="3600" b="1">
                <a:solidFill>
                  <a:srgbClr val="0293B8"/>
                </a:solidFill>
              </a:rPr>
              <a:t>模型预测方法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10170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5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526494"/>
              </p:ext>
            </p:extLst>
          </p:nvPr>
        </p:nvGraphicFramePr>
        <p:xfrm>
          <a:off x="530225" y="808038"/>
          <a:ext cx="7778750" cy="524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97185" progId="Word.Document.12">
                  <p:embed/>
                </p:oleObj>
              </mc:Choice>
              <mc:Fallback>
                <p:oleObj name="Document" r:id="rId2" imgW="8129635" imgH="5497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24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24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7188"/>
              </p:ext>
            </p:extLst>
          </p:nvPr>
        </p:nvGraphicFramePr>
        <p:xfrm>
          <a:off x="531813" y="1414463"/>
          <a:ext cx="7974012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60369" imgH="6012419" progId="Word.Document.12">
                  <p:embed/>
                </p:oleObj>
              </mc:Choice>
              <mc:Fallback>
                <p:oleObj name="Document" r:id="rId2" imgW="8160369" imgH="601241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1414463"/>
                        <a:ext cx="7974012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GM(1,1)</a:t>
            </a:r>
            <a:r>
              <a:rPr lang="zh-CN" altLang="zh-CN" sz="3600" b="1">
                <a:solidFill>
                  <a:srgbClr val="0293B8"/>
                </a:solidFill>
              </a:rPr>
              <a:t>模型预测</a:t>
            </a:r>
            <a:r>
              <a:rPr lang="zh-CN" altLang="en-US" sz="3600" b="1">
                <a:solidFill>
                  <a:srgbClr val="0293B8"/>
                </a:solidFill>
              </a:rPr>
              <a:t>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65408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7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644040"/>
              </p:ext>
            </p:extLst>
          </p:nvPr>
        </p:nvGraphicFramePr>
        <p:xfrm>
          <a:off x="530225" y="808038"/>
          <a:ext cx="7778750" cy="421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12228" progId="Word.Document.12">
                  <p:embed/>
                </p:oleObj>
              </mc:Choice>
              <mc:Fallback>
                <p:oleObj name="Document" r:id="rId2" imgW="8129635" imgH="44122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21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67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454680"/>
              </p:ext>
            </p:extLst>
          </p:nvPr>
        </p:nvGraphicFramePr>
        <p:xfrm>
          <a:off x="530225" y="808038"/>
          <a:ext cx="7778750" cy="312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78283" progId="Word.Document.12">
                  <p:embed/>
                </p:oleObj>
              </mc:Choice>
              <mc:Fallback>
                <p:oleObj name="Document" r:id="rId2" imgW="8129635" imgH="32782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12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0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871329"/>
              </p:ext>
            </p:extLst>
          </p:nvPr>
        </p:nvGraphicFramePr>
        <p:xfrm>
          <a:off x="530225" y="808038"/>
          <a:ext cx="7778750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1875" progId="Word.Document.12">
                  <p:embed/>
                </p:oleObj>
              </mc:Choice>
              <mc:Fallback>
                <p:oleObj name="Document" r:id="rId2" imgW="8129635" imgH="37418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56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14742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06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27608"/>
              </p:ext>
            </p:extLst>
          </p:nvPr>
        </p:nvGraphicFramePr>
        <p:xfrm>
          <a:off x="636588" y="755650"/>
          <a:ext cx="7778750" cy="397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6588" y="755650"/>
                        <a:ext cx="7778750" cy="397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16384"/>
              </p:ext>
            </p:extLst>
          </p:nvPr>
        </p:nvGraphicFramePr>
        <p:xfrm>
          <a:off x="503238" y="1630363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en-US" altLang="zh-CN" b="1"/>
              <a:t> </a:t>
            </a:r>
            <a:r>
              <a:rPr lang="en-US" altLang="zh-CN" sz="3600" b="1">
                <a:solidFill>
                  <a:srgbClr val="0293B8"/>
                </a:solidFill>
              </a:rPr>
              <a:t>GM(1,1)</a:t>
            </a:r>
            <a:r>
              <a:rPr lang="zh-CN" altLang="zh-CN" sz="3600" b="1">
                <a:solidFill>
                  <a:srgbClr val="0293B8"/>
                </a:solidFill>
              </a:rPr>
              <a:t>模型预测实例</a:t>
            </a:r>
          </a:p>
        </p:txBody>
      </p:sp>
    </p:spTree>
    <p:extLst>
      <p:ext uri="{BB962C8B-B14F-4D97-AF65-F5344CB8AC3E}">
        <p14:creationId xmlns:p14="http://schemas.microsoft.com/office/powerpoint/2010/main" val="368524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77152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09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61577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5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146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3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599762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820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579405"/>
              </p:ext>
            </p:extLst>
          </p:nvPr>
        </p:nvGraphicFramePr>
        <p:xfrm>
          <a:off x="530225" y="728663"/>
          <a:ext cx="7778750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54899" progId="Word.Document.12">
                  <p:embed/>
                </p:oleObj>
              </mc:Choice>
              <mc:Fallback>
                <p:oleObj name="Document" r:id="rId2" imgW="8129635" imgH="40548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87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157095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3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165077"/>
              </p:ext>
            </p:extLst>
          </p:nvPr>
        </p:nvGraphicFramePr>
        <p:xfrm>
          <a:off x="530225" y="728663"/>
          <a:ext cx="7778750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7120" progId="Word.Document.12">
                  <p:embed/>
                </p:oleObj>
              </mc:Choice>
              <mc:Fallback>
                <p:oleObj name="Document" r:id="rId2" imgW="8129635" imgH="347712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31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81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843731"/>
              </p:ext>
            </p:extLst>
          </p:nvPr>
        </p:nvGraphicFramePr>
        <p:xfrm>
          <a:off x="530225" y="728663"/>
          <a:ext cx="7778750" cy="35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2956" progId="Word.Document.12">
                  <p:embed/>
                </p:oleObj>
              </mc:Choice>
              <mc:Fallback>
                <p:oleObj name="Document" r:id="rId2" imgW="8129635" imgH="3742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57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06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85560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29426AC-6263-4CA9-8F89-DB74EDBB4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45405"/>
              </p:ext>
            </p:extLst>
          </p:nvPr>
        </p:nvGraphicFramePr>
        <p:xfrm>
          <a:off x="833437" y="1969635"/>
          <a:ext cx="7778750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4120097" progId="Word.Document.12">
                  <p:embed/>
                </p:oleObj>
              </mc:Choice>
              <mc:Fallback>
                <p:oleObj name="Document" r:id="rId4" imgW="8129635" imgH="41200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437" y="1969635"/>
                        <a:ext cx="7778750" cy="39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8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419115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1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743853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28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F61BCD8-0ED4-412A-BCD3-A62093AF205F}"/>
              </a:ext>
            </a:extLst>
          </p:cNvPr>
          <p:cNvSpPr txBox="1"/>
          <p:nvPr/>
        </p:nvSpPr>
        <p:spPr>
          <a:xfrm>
            <a:off x="558437" y="615523"/>
            <a:ext cx="80271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x0=[71.1 72.4 72.4 72.1 71.4 72.0 71.6]';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注意这里为列向量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lamda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=x0(1:n-1)./x0(2:n)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range=minmax(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lamda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')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计算级比的范围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cumsum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(x0)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累加运算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B=[-0.5*(x1(1:n-1)+x1(2:n)),ones(n-1,1)];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Y=x0(2:n);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u=B\Y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拟合参数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u(1)=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a,u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(2)=b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x(t)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dsolve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(diff(x)+u(1)*x==u(2),x(0)==x0(1));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求微分方程的符号解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vpa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(x,6)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以小数格式显示微分方程的解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yuce1=subs(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x,t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,[0:n-1]);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求已知数据的预测值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yuce1=double(yuce1);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</a:t>
            </a:r>
            <a:r>
              <a:rPr lang="zh-CN" altLang="en-US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结果错误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=[x0(1),diff(yuce1)]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差分运算，还原数据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epsilon=x0'-yuce  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计算残差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delta=abs(epsilon./x0')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计算相对误差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rho=1-(1-0.5*u(1))/(1+0.5*u(1))*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lamda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  %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计算级比偏差值，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u(1)=a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30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15.2.2    GM(2,1)</a:t>
            </a:r>
            <a:r>
              <a:rPr lang="zh-CN" altLang="zh-CN" sz="4200" b="1">
                <a:solidFill>
                  <a:srgbClr val="319095"/>
                </a:solidFill>
              </a:rPr>
              <a:t>、</a:t>
            </a:r>
            <a:r>
              <a:rPr lang="en-US" altLang="zh-CN" sz="4200" b="1">
                <a:solidFill>
                  <a:srgbClr val="319095"/>
                </a:solidFill>
              </a:rPr>
              <a:t>DGM</a:t>
            </a:r>
            <a:r>
              <a:rPr lang="zh-CN" altLang="zh-CN" sz="4200" b="1">
                <a:solidFill>
                  <a:srgbClr val="319095"/>
                </a:solidFill>
              </a:rPr>
              <a:t>和</a:t>
            </a:r>
            <a:r>
              <a:rPr lang="en-US" altLang="zh-CN" sz="4200" b="1">
                <a:solidFill>
                  <a:srgbClr val="319095"/>
                </a:solidFill>
              </a:rPr>
              <a:t>Verhulst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55330"/>
              </p:ext>
            </p:extLst>
          </p:nvPr>
        </p:nvGraphicFramePr>
        <p:xfrm>
          <a:off x="490538" y="1497013"/>
          <a:ext cx="8083550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270412" progId="Word.Document.12">
                  <p:embed/>
                </p:oleObj>
              </mc:Choice>
              <mc:Fallback>
                <p:oleObj name="Document" r:id="rId2" imgW="8153322" imgH="22704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497013"/>
                        <a:ext cx="8083550" cy="223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9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04138"/>
              </p:ext>
            </p:extLst>
          </p:nvPr>
        </p:nvGraphicFramePr>
        <p:xfrm>
          <a:off x="905056" y="1418571"/>
          <a:ext cx="7672388" cy="528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4464" imgH="6084356" progId="Word.Document.12">
                  <p:embed/>
                </p:oleObj>
              </mc:Choice>
              <mc:Fallback>
                <p:oleObj name="Document" r:id="rId2" imgW="8824464" imgH="608435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056" y="1418571"/>
                        <a:ext cx="7672388" cy="528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 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7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707047"/>
              </p:ext>
            </p:extLst>
          </p:nvPr>
        </p:nvGraphicFramePr>
        <p:xfrm>
          <a:off x="531813" y="726486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26486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0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13921"/>
              </p:ext>
            </p:extLst>
          </p:nvPr>
        </p:nvGraphicFramePr>
        <p:xfrm>
          <a:off x="556350" y="415155"/>
          <a:ext cx="7778750" cy="626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565211" progId="Word.Document.12">
                  <p:embed/>
                </p:oleObj>
              </mc:Choice>
              <mc:Fallback>
                <p:oleObj name="Document" r:id="rId2" imgW="8129635" imgH="65652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350" y="415155"/>
                        <a:ext cx="7778750" cy="626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02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33635"/>
              </p:ext>
            </p:extLst>
          </p:nvPr>
        </p:nvGraphicFramePr>
        <p:xfrm>
          <a:off x="530225" y="728663"/>
          <a:ext cx="777875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474185" progId="Word.Document.12">
                  <p:embed/>
                </p:oleObj>
              </mc:Choice>
              <mc:Fallback>
                <p:oleObj name="Document" r:id="rId2" imgW="8129635" imgH="447418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0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47101"/>
              </p:ext>
            </p:extLst>
          </p:nvPr>
        </p:nvGraphicFramePr>
        <p:xfrm>
          <a:off x="543288" y="519657"/>
          <a:ext cx="7778750" cy="604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27112" progId="Word.Document.12">
                  <p:embed/>
                </p:oleObj>
              </mc:Choice>
              <mc:Fallback>
                <p:oleObj name="Document" r:id="rId2" imgW="8129635" imgH="63271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288" y="519657"/>
                        <a:ext cx="7778750" cy="604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2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2840"/>
              </p:ext>
            </p:extLst>
          </p:nvPr>
        </p:nvGraphicFramePr>
        <p:xfrm>
          <a:off x="682625" y="950912"/>
          <a:ext cx="77787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91726" progId="Word.Document.12">
                  <p:embed/>
                </p:oleObj>
              </mc:Choice>
              <mc:Fallback>
                <p:oleObj name="Document" r:id="rId2" imgW="8129635" imgH="51917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950912"/>
                        <a:ext cx="77787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4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323337"/>
              </p:ext>
            </p:extLst>
          </p:nvPr>
        </p:nvGraphicFramePr>
        <p:xfrm>
          <a:off x="530225" y="728663"/>
          <a:ext cx="7778750" cy="398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8921" progId="Word.Document.12">
                  <p:embed/>
                </p:oleObj>
              </mc:Choice>
              <mc:Fallback>
                <p:oleObj name="Document" r:id="rId2" imgW="8129635" imgH="34789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728663"/>
                        <a:ext cx="7778750" cy="398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微分方程模型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2C16E4B-ECE8-45DC-A3AC-AB1F4F9801D3}"/>
              </a:ext>
            </a:extLst>
          </p:cNvPr>
          <p:cNvSpPr txBox="1"/>
          <p:nvPr/>
        </p:nvSpPr>
        <p:spPr>
          <a:xfrm>
            <a:off x="150223" y="751344"/>
            <a:ext cx="815775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x0=[41,49,61,78,96,104];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z=0.5*(x1(2:end)+x1(1:end-1))';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计算均值生成序列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B=[-x0(2:end)',-z,ones(n-1,1)];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u=B\a_x0 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x=dsolve(diff(x,2)+u(1)*diff(x)+u(2)*x==u(3),x(0)==x1(1),x(5)==x1(6));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x0_hat=round(x0_hat)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四舍五入取整数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72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585743"/>
              </p:ext>
            </p:extLst>
          </p:nvPr>
        </p:nvGraphicFramePr>
        <p:xfrm>
          <a:off x="503238" y="1630363"/>
          <a:ext cx="80835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014141" progId="Word.Document.12">
                  <p:embed/>
                </p:oleObj>
              </mc:Choice>
              <mc:Fallback>
                <p:oleObj name="Document" r:id="rId2" imgW="8153322" imgH="501414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3238" y="1630363"/>
                        <a:ext cx="80835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 DGM(2,1)</a:t>
            </a:r>
            <a:r>
              <a:rPr lang="zh-CN" altLang="zh-CN" sz="3600" b="1">
                <a:solidFill>
                  <a:srgbClr val="0293B8"/>
                </a:solidFill>
              </a:rPr>
              <a:t>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2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5F671A-429C-4475-B792-EC32BBECCD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4802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57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39635"/>
              </p:ext>
            </p:extLst>
          </p:nvPr>
        </p:nvGraphicFramePr>
        <p:xfrm>
          <a:off x="530225" y="808038"/>
          <a:ext cx="7778750" cy="536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27581" progId="Word.Document.12">
                  <p:embed/>
                </p:oleObj>
              </mc:Choice>
              <mc:Fallback>
                <p:oleObj name="Document" r:id="rId2" imgW="8129635" imgH="56275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6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3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622552"/>
              </p:ext>
            </p:extLst>
          </p:nvPr>
        </p:nvGraphicFramePr>
        <p:xfrm>
          <a:off x="530225" y="808038"/>
          <a:ext cx="777875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28937" progId="Word.Document.12">
                  <p:embed/>
                </p:oleObj>
              </mc:Choice>
              <mc:Fallback>
                <p:oleObj name="Document" r:id="rId2" imgW="8129635" imgH="45289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32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7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602676"/>
              </p:ext>
            </p:extLst>
          </p:nvPr>
        </p:nvGraphicFramePr>
        <p:xfrm>
          <a:off x="530225" y="808038"/>
          <a:ext cx="7778750" cy="442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42403" progId="Word.Document.12">
                  <p:embed/>
                </p:oleObj>
              </mc:Choice>
              <mc:Fallback>
                <p:oleObj name="Document" r:id="rId2" imgW="8129635" imgH="4642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42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2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3467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4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81869"/>
              </p:ext>
            </p:extLst>
          </p:nvPr>
        </p:nvGraphicFramePr>
        <p:xfrm>
          <a:off x="530225" y="808038"/>
          <a:ext cx="7778750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61911" progId="Word.Document.12">
                  <p:embed/>
                </p:oleObj>
              </mc:Choice>
              <mc:Fallback>
                <p:oleObj name="Document" r:id="rId2" imgW="8129635" imgH="496191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3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39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407487"/>
              </p:ext>
            </p:extLst>
          </p:nvPr>
        </p:nvGraphicFramePr>
        <p:xfrm>
          <a:off x="530225" y="808038"/>
          <a:ext cx="7778750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9925" progId="Word.Document.12">
                  <p:embed/>
                </p:oleObj>
              </mc:Choice>
              <mc:Fallback>
                <p:oleObj name="Document" r:id="rId2" imgW="8129635" imgH="518992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95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98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28887"/>
              </p:ext>
            </p:extLst>
          </p:nvPr>
        </p:nvGraphicFramePr>
        <p:xfrm>
          <a:off x="530225" y="808038"/>
          <a:ext cx="7858125" cy="337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28683" imgH="3534447" progId="Word.Document.12">
                  <p:embed/>
                </p:oleObj>
              </mc:Choice>
              <mc:Fallback>
                <p:oleObj name="Document" r:id="rId2" imgW="8228683" imgH="353444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858125" cy="337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5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835113"/>
              </p:ext>
            </p:extLst>
          </p:nvPr>
        </p:nvGraphicFramePr>
        <p:xfrm>
          <a:off x="530225" y="808038"/>
          <a:ext cx="7778750" cy="511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1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3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7DCF38-915D-4565-8C62-F7696512B121}"/>
              </a:ext>
            </a:extLst>
          </p:cNvPr>
          <p:cNvSpPr txBox="1"/>
          <p:nvPr/>
        </p:nvSpPr>
        <p:spPr>
          <a:xfrm>
            <a:off x="473528" y="1186271"/>
            <a:ext cx="819694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x0=[2.874,3.278,3.39,3.679,3.77,3.8];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原始数据序列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a_x0=diff(x0)';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次累减序列，即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阶向前差分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B=[-x0(2:end)',ones(n-1,1)]; 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u=B\a_x0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最小二乘法拟合参数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d2x=diff(x,2); dx=diff(x);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定义二阶和一阶导数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求二阶微分方程符号解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x=dsolve(d2x+u(1)*dx==u(2),x(0)==x0(1),dx(0)==x0(1));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yuce=subs(x,t,0:n-1);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20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74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35085"/>
              </p:ext>
            </p:extLst>
          </p:nvPr>
        </p:nvGraphicFramePr>
        <p:xfrm>
          <a:off x="477838" y="1417638"/>
          <a:ext cx="80835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7838" y="1417638"/>
                        <a:ext cx="80835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灰色</a:t>
            </a:r>
            <a:r>
              <a:rPr lang="en-US" altLang="zh-CN" sz="3600" b="1">
                <a:solidFill>
                  <a:srgbClr val="0293B8"/>
                </a:solidFill>
              </a:rPr>
              <a:t>Verhulst</a:t>
            </a:r>
            <a:r>
              <a:rPr lang="zh-CN" altLang="zh-CN" sz="3600" b="1">
                <a:solidFill>
                  <a:srgbClr val="0293B8"/>
                </a:solidFill>
              </a:rPr>
              <a:t>预测模型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938700"/>
              </p:ext>
            </p:extLst>
          </p:nvPr>
        </p:nvGraphicFramePr>
        <p:xfrm>
          <a:off x="530225" y="808038"/>
          <a:ext cx="7778750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70777" progId="Word.Document.12">
                  <p:embed/>
                </p:oleObj>
              </mc:Choice>
              <mc:Fallback>
                <p:oleObj name="Document" r:id="rId2" imgW="8129635" imgH="4870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65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03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03333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3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65365"/>
              </p:ext>
            </p:extLst>
          </p:nvPr>
        </p:nvGraphicFramePr>
        <p:xfrm>
          <a:off x="530225" y="808038"/>
          <a:ext cx="7778750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88481" progId="Word.Document.12">
                  <p:embed/>
                </p:oleObj>
              </mc:Choice>
              <mc:Fallback>
                <p:oleObj name="Document" r:id="rId2" imgW="8129635" imgH="38884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45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813329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9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835679"/>
              </p:ext>
            </p:extLst>
          </p:nvPr>
        </p:nvGraphicFramePr>
        <p:xfrm>
          <a:off x="530225" y="808038"/>
          <a:ext cx="7778750" cy="515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97406" progId="Word.Document.12">
                  <p:embed/>
                </p:oleObj>
              </mc:Choice>
              <mc:Fallback>
                <p:oleObj name="Document" r:id="rId2" imgW="8129635" imgH="53974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5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8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048243"/>
              </p:ext>
            </p:extLst>
          </p:nvPr>
        </p:nvGraphicFramePr>
        <p:xfrm>
          <a:off x="463550" y="373970"/>
          <a:ext cx="7778750" cy="634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44180" progId="Word.Document.12">
                  <p:embed/>
                </p:oleObj>
              </mc:Choice>
              <mc:Fallback>
                <p:oleObj name="Document" r:id="rId2" imgW="8129635" imgH="64441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550" y="373970"/>
                        <a:ext cx="7778750" cy="6348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4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126036"/>
              </p:ext>
            </p:extLst>
          </p:nvPr>
        </p:nvGraphicFramePr>
        <p:xfrm>
          <a:off x="530225" y="808038"/>
          <a:ext cx="7778750" cy="510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44815" progId="Word.Document.12">
                  <p:embed/>
                </p:oleObj>
              </mc:Choice>
              <mc:Fallback>
                <p:oleObj name="Document" r:id="rId2" imgW="8129635" imgH="53448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10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0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645315"/>
              </p:ext>
            </p:extLst>
          </p:nvPr>
        </p:nvGraphicFramePr>
        <p:xfrm>
          <a:off x="556418" y="729661"/>
          <a:ext cx="8031163" cy="56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99230" imgH="5885674" progId="Word.Document.12">
                  <p:embed/>
                </p:oleObj>
              </mc:Choice>
              <mc:Fallback>
                <p:oleObj name="Document" r:id="rId2" imgW="8399230" imgH="58856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418" y="729661"/>
                        <a:ext cx="8031163" cy="561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7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715027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2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0B846E-C5A2-4DD9-BDD3-5A6B8FC8679E}"/>
              </a:ext>
            </a:extLst>
          </p:cNvPr>
          <p:cNvSpPr txBox="1"/>
          <p:nvPr/>
        </p:nvSpPr>
        <p:spPr>
          <a:xfrm>
            <a:off x="333103" y="751344"/>
            <a:ext cx="824919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x0=[4.93   2.33   3.87   4.35   6.63   7.15   5.37   6.39   7.81   8.35];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x1=cumsum(x0);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n=length(x0);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z=0.5*(x1(2:n)+x1(1:n-1));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的均值生成序列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B=[-z',z'.^2];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Y=x0(2:end)';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u=B\Y 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估计参数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syms x(t)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x=dsolve(diff(x)+u(1)*x==u(2)*x^2,x(0)==x0(1));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xt=vpa(x,6)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显示小数形式的符号解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yuce=subs(x,t,[0:n-1]);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次累加序列的预测值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yuce=double(yuce)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符号数转换成数值类型，否则无法作差分运算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x0_hat=[yuce(1),diff(yuce)]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求已知数据点的预测值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epsilon=x0-x0_hat  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求残差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delta=abs(epsilon./x0)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求相对误差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writematrix([x0',x0_hat',epsilon',delta'], 'data15_5.xlsx')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57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201889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马尔科夫预测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175864" y="559356"/>
            <a:ext cx="8968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15.3.1  </a:t>
            </a:r>
            <a:r>
              <a:rPr lang="zh-CN" altLang="zh-CN" sz="4200" b="1">
                <a:solidFill>
                  <a:srgbClr val="319095"/>
                </a:solidFill>
              </a:rPr>
              <a:t>马尔可夫链的定义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609E005-D0EA-464D-8B0D-25CF2CAC8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03184"/>
              </p:ext>
            </p:extLst>
          </p:nvPr>
        </p:nvGraphicFramePr>
        <p:xfrm>
          <a:off x="412660" y="1513433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660" y="1513433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1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3712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57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97025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8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399019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8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228599" y="572419"/>
            <a:ext cx="8784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15.3.2  </a:t>
            </a:r>
            <a:r>
              <a:rPr lang="zh-CN" altLang="zh-CN" sz="4200" b="1">
                <a:solidFill>
                  <a:srgbClr val="319095"/>
                </a:solidFill>
              </a:rPr>
              <a:t>转移概率矩阵及柯尔莫哥洛夫定理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983225"/>
              </p:ext>
            </p:extLst>
          </p:nvPr>
        </p:nvGraphicFramePr>
        <p:xfrm>
          <a:off x="371475" y="2398713"/>
          <a:ext cx="8083550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475" y="2398713"/>
                        <a:ext cx="8083550" cy="314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5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140730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47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484610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40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113766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5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914831"/>
              </p:ext>
            </p:extLst>
          </p:nvPr>
        </p:nvGraphicFramePr>
        <p:xfrm>
          <a:off x="530225" y="808038"/>
          <a:ext cx="777875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0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14215"/>
              </p:ext>
            </p:extLst>
          </p:nvPr>
        </p:nvGraphicFramePr>
        <p:xfrm>
          <a:off x="582476" y="468404"/>
          <a:ext cx="8335963" cy="624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20978" imgH="6542214" progId="Word.Document.12">
                  <p:embed/>
                </p:oleObj>
              </mc:Choice>
              <mc:Fallback>
                <p:oleObj name="Document" r:id="rId2" imgW="8720978" imgH="65422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2476" y="468404"/>
                        <a:ext cx="8335963" cy="624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9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7761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7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F07FB68-2958-4FE8-94D3-93ADB346C84A}"/>
              </a:ext>
            </a:extLst>
          </p:cNvPr>
          <p:cNvSpPr txBox="1"/>
          <p:nvPr/>
        </p:nvSpPr>
        <p:spPr>
          <a:xfrm>
            <a:off x="333102" y="734594"/>
            <a:ext cx="8588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clc,clear, fid = fopen('data15_6.txt');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 = textscan(fid, '%s'); b = strjoin(a{:},'');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连接符为空字符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''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i=0:1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j=0:1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s=[int2str(i),int2str(j)];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构造子字符串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f(i+1,j+1)=length(strfind(b,s));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计算子串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‘ij’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的个数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fs=sym(sum(f,2));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矩阵的行和</a:t>
            </a: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并转换为符号数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p=f./fs            %</a:t>
            </a:r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求状态转移频率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415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152304"/>
              </p:ext>
            </p:extLst>
          </p:nvPr>
        </p:nvGraphicFramePr>
        <p:xfrm>
          <a:off x="530225" y="808038"/>
          <a:ext cx="7778750" cy="397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97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28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166646"/>
              </p:ext>
            </p:extLst>
          </p:nvPr>
        </p:nvGraphicFramePr>
        <p:xfrm>
          <a:off x="530225" y="808038"/>
          <a:ext cx="7778750" cy="558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48031" progId="Word.Document.12">
                  <p:embed/>
                </p:oleObj>
              </mc:Choice>
              <mc:Fallback>
                <p:oleObj name="Document" r:id="rId2" imgW="8129635" imgH="5848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58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82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07455"/>
              </p:ext>
            </p:extLst>
          </p:nvPr>
        </p:nvGraphicFramePr>
        <p:xfrm>
          <a:off x="530225" y="808038"/>
          <a:ext cx="7778750" cy="306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09843" progId="Word.Document.12">
                  <p:embed/>
                </p:oleObj>
              </mc:Choice>
              <mc:Fallback>
                <p:oleObj name="Document" r:id="rId2" imgW="8129635" imgH="320984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6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0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06BF56-81B7-4A08-95C1-296F428F87A0}"/>
              </a:ext>
            </a:extLst>
          </p:cNvPr>
          <p:cNvSpPr txBox="1"/>
          <p:nvPr/>
        </p:nvSpPr>
        <p:spPr>
          <a:xfrm>
            <a:off x="303711" y="972240"/>
            <a:ext cx="853657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a=[4  3  2  1  4  3  1  1  2  3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2  1  2  3  4  4  3  3  1  1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1  3  3  2  1  2  2  2  4  4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2  3  2  3  1  1  2  4  3  1];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a=a'; a=a(:)';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逐行展开成一个行向量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for j=1:4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f(i,j)=length(strfind(a,[i j]));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统计子串的个数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ni=sym(sum(f,2));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的行和，并转换为符号数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phat=f./ni       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求状态转移的频率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30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03092"/>
              </p:ext>
            </p:extLst>
          </p:nvPr>
        </p:nvGraphicFramePr>
        <p:xfrm>
          <a:off x="530225" y="808038"/>
          <a:ext cx="777875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2927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31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872561"/>
              </p:ext>
            </p:extLst>
          </p:nvPr>
        </p:nvGraphicFramePr>
        <p:xfrm>
          <a:off x="530225" y="808038"/>
          <a:ext cx="7778750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0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84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7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7115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236" progId="Word.Document.12">
                  <p:embed/>
                </p:oleObj>
              </mc:Choice>
              <mc:Fallback>
                <p:oleObj name="Document" r:id="rId2" imgW="8129635" imgH="31972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1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07523"/>
              </p:ext>
            </p:extLst>
          </p:nvPr>
        </p:nvGraphicFramePr>
        <p:xfrm>
          <a:off x="530225" y="808038"/>
          <a:ext cx="7778750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6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88083" y="546293"/>
            <a:ext cx="8967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15.3.3  </a:t>
            </a:r>
            <a:r>
              <a:rPr lang="zh-CN" altLang="zh-CN" sz="4200" b="1">
                <a:solidFill>
                  <a:srgbClr val="319095"/>
                </a:solidFill>
              </a:rPr>
              <a:t>转移概率的渐近性质</a:t>
            </a:r>
            <a:r>
              <a:rPr lang="en-US" altLang="zh-CN" sz="4200" b="1">
                <a:solidFill>
                  <a:srgbClr val="319095"/>
                </a:solidFill>
              </a:rPr>
              <a:t>—</a:t>
            </a:r>
            <a:r>
              <a:rPr lang="zh-CN" altLang="zh-CN" sz="4200" b="1">
                <a:solidFill>
                  <a:srgbClr val="319095"/>
                </a:solidFill>
              </a:rPr>
              <a:t>极限概率分布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883868"/>
              </p:ext>
            </p:extLst>
          </p:nvPr>
        </p:nvGraphicFramePr>
        <p:xfrm>
          <a:off x="357188" y="2054225"/>
          <a:ext cx="8085137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559555" progId="Word.Document.12">
                  <p:embed/>
                </p:oleObj>
              </mc:Choice>
              <mc:Fallback>
                <p:oleObj name="Document" r:id="rId2" imgW="8153322" imgH="45595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188" y="2054225"/>
                        <a:ext cx="8085137" cy="450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2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319864"/>
              </p:ext>
            </p:extLst>
          </p:nvPr>
        </p:nvGraphicFramePr>
        <p:xfrm>
          <a:off x="530225" y="808038"/>
          <a:ext cx="7778750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83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7414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4830EED-2610-4606-AD82-C8224680D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17702"/>
              </p:ext>
            </p:extLst>
          </p:nvPr>
        </p:nvGraphicFramePr>
        <p:xfrm>
          <a:off x="530225" y="2212975"/>
          <a:ext cx="7778750" cy="302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3171661" progId="Word.Document.12">
                  <p:embed/>
                </p:oleObj>
              </mc:Choice>
              <mc:Fallback>
                <p:oleObj name="Document" r:id="rId4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225" y="2212975"/>
                        <a:ext cx="7778750" cy="302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9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505684"/>
              </p:ext>
            </p:extLst>
          </p:nvPr>
        </p:nvGraphicFramePr>
        <p:xfrm>
          <a:off x="682625" y="592931"/>
          <a:ext cx="7778750" cy="567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2625" y="592931"/>
                        <a:ext cx="7778750" cy="567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04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307931"/>
              </p:ext>
            </p:extLst>
          </p:nvPr>
        </p:nvGraphicFramePr>
        <p:xfrm>
          <a:off x="530225" y="808038"/>
          <a:ext cx="7778750" cy="479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17744" progId="Word.Document.12">
                  <p:embed/>
                </p:oleObj>
              </mc:Choice>
              <mc:Fallback>
                <p:oleObj name="Document" r:id="rId2" imgW="8129635" imgH="50177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79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2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324272"/>
              </p:ext>
            </p:extLst>
          </p:nvPr>
        </p:nvGraphicFramePr>
        <p:xfrm>
          <a:off x="530225" y="808038"/>
          <a:ext cx="7778750" cy="377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377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7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9008"/>
              </p:ext>
            </p:extLst>
          </p:nvPr>
        </p:nvGraphicFramePr>
        <p:xfrm>
          <a:off x="530225" y="808038"/>
          <a:ext cx="777875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4195" progId="Word.Document.12">
                  <p:embed/>
                </p:oleObj>
              </mc:Choice>
              <mc:Fallback>
                <p:oleObj name="Document" r:id="rId2" imgW="8129635" imgH="29241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278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953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296243"/>
              </p:ext>
            </p:extLst>
          </p:nvPr>
        </p:nvGraphicFramePr>
        <p:xfrm>
          <a:off x="530225" y="808038"/>
          <a:ext cx="7778750" cy="416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8038"/>
                        <a:ext cx="7778750" cy="416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52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3483</TotalTime>
  <Words>2750</Words>
  <Application>Microsoft Office PowerPoint</Application>
  <PresentationFormat>全屏显示(4:3)</PresentationFormat>
  <Paragraphs>240</Paragraphs>
  <Slides>170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170</vt:i4>
      </vt:variant>
    </vt:vector>
  </HeadingPairs>
  <TitlesOfParts>
    <vt:vector size="184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182</cp:revision>
  <dcterms:created xsi:type="dcterms:W3CDTF">2020-06-24T23:10:14Z</dcterms:created>
  <dcterms:modified xsi:type="dcterms:W3CDTF">2023-09-01T09:16:24Z</dcterms:modified>
</cp:coreProperties>
</file>